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Helvetica Neue Light" panose="020B060402020202020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SemiBold" panose="020B07060308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722">
          <p15:clr>
            <a:srgbClr val="9AA0A6"/>
          </p15:clr>
        </p15:guide>
        <p15:guide id="2" orient="horz" pos="907">
          <p15:clr>
            <a:srgbClr val="9AA0A6"/>
          </p15:clr>
        </p15:guide>
        <p15:guide id="3" pos="944">
          <p15:clr>
            <a:srgbClr val="9AA0A6"/>
          </p15:clr>
        </p15:guide>
        <p15:guide id="4" pos="8066">
          <p15:clr>
            <a:srgbClr val="9AA0A6"/>
          </p15:clr>
        </p15:guide>
        <p15:guide id="5" orient="horz" pos="207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408F06-13FE-4DAC-A2AA-A956EF69EA6C}">
  <a:tblStyle styleId="{03408F06-13FE-4DAC-A2AA-A956EF69EA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7722"/>
        <p:guide orient="horz" pos="907"/>
        <p:guide pos="944"/>
        <p:guide pos="8066"/>
        <p:guide orient="horz" pos="2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" name="Google Shape;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43" name="Google Shape;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6b1fd6a708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g16b1fd6a70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copy 1" type="tx">
  <p:cSld name="TITLE_AND_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copy 5">
  <p:cSld name="1_Title &amp; Subtitle copy 5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pic" idx="2"/>
          </p:nvPr>
        </p:nvSpPr>
        <p:spPr>
          <a:xfrm>
            <a:off x="12144374" y="2300287"/>
            <a:ext cx="9758364" cy="58007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copy 5">
  <p:cSld name="Title &amp; Subtitle copy 5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copy 4">
  <p:cSld name="Title &amp; Subtitle copy 4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4716379"/>
          </a:xfrm>
          <a:prstGeom prst="rect">
            <a:avLst/>
          </a:prstGeom>
          <a:solidFill>
            <a:srgbClr val="53585F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levator pitch">
  <p:cSld name="Elevator pitc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>
            <a:spLocks noGrp="1"/>
          </p:cNvSpPr>
          <p:nvPr>
            <p:ph type="pic" idx="2"/>
          </p:nvPr>
        </p:nvSpPr>
        <p:spPr>
          <a:xfrm>
            <a:off x="14454188" y="0"/>
            <a:ext cx="9929812" cy="13716000"/>
          </a:xfrm>
          <a:prstGeom prst="rect">
            <a:avLst/>
          </a:prstGeom>
          <a:solidFill>
            <a:srgbClr val="53585F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ight Image">
  <p:cSld name="Right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>
            <a:spLocks noGrp="1"/>
          </p:cNvSpPr>
          <p:nvPr>
            <p:ph type="pic" idx="2"/>
          </p:nvPr>
        </p:nvSpPr>
        <p:spPr>
          <a:xfrm>
            <a:off x="11171238" y="0"/>
            <a:ext cx="13212762" cy="13716000"/>
          </a:xfrm>
          <a:prstGeom prst="rect">
            <a:avLst/>
          </a:prstGeom>
          <a:solidFill>
            <a:srgbClr val="53585F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gbrain - objekt">
  <p:cSld name="Orgbrain - objek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>
            <a:spLocks noGrp="1"/>
          </p:cNvSpPr>
          <p:nvPr>
            <p:ph type="pic" idx="2"/>
          </p:nvPr>
        </p:nvSpPr>
        <p:spPr>
          <a:xfrm>
            <a:off x="12126913" y="406400"/>
            <a:ext cx="12257087" cy="114823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copy 5 2">
  <p:cSld name="Title &amp; Subtitle copy 5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>
            <a:spLocks noGrp="1"/>
          </p:cNvSpPr>
          <p:nvPr>
            <p:ph type="pic" idx="2"/>
          </p:nvPr>
        </p:nvSpPr>
        <p:spPr>
          <a:xfrm>
            <a:off x="12144374" y="2300287"/>
            <a:ext cx="9758400" cy="580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copy 5 3">
  <p:cSld name="Title &amp; Subtitle copy 5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2144374" y="2300287"/>
            <a:ext cx="9758400" cy="580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24383998" cy="13716000"/>
          </a:xfrm>
          <a:prstGeom prst="rect">
            <a:avLst/>
          </a:prstGeom>
          <a:solidFill>
            <a:srgbClr val="53585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drestyrearbeid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1"/>
          <p:cNvPicPr preferRelativeResize="0"/>
          <p:nvPr/>
        </p:nvPicPr>
        <p:blipFill rotWithShape="1">
          <a:blip r:embed="rId3">
            <a:alphaModFix/>
          </a:blip>
          <a:srcRect l="52593" t="25590" r="14746" b="19016"/>
          <a:stretch/>
        </p:blipFill>
        <p:spPr>
          <a:xfrm>
            <a:off x="12804775" y="0"/>
            <a:ext cx="1157922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/>
          <p:nvPr/>
        </p:nvSpPr>
        <p:spPr>
          <a:xfrm rot="-85">
            <a:off x="1498627" y="8833134"/>
            <a:ext cx="11970422" cy="21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br>
              <a:rPr lang="no-NO" sz="5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o-NO" sz="4000" b="1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Informasjon og pris, NESF v. Lokallag.</a:t>
            </a:r>
            <a:endParaRPr sz="4000" b="1" i="0" u="none" strike="noStrike" cap="none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no-NO" sz="28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800" b="0" i="0" u="none" strike="noStrike" cap="none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11"/>
          <p:cNvSpPr txBox="1"/>
          <p:nvPr/>
        </p:nvSpPr>
        <p:spPr>
          <a:xfrm>
            <a:off x="1574800" y="7456141"/>
            <a:ext cx="11306175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1" i="0" u="none" strike="noStrike" cap="none">
                <a:solidFill>
                  <a:srgbClr val="F57C00"/>
                </a:solidFill>
                <a:latin typeface="Open Sans"/>
                <a:ea typeface="Open Sans"/>
                <a:cs typeface="Open Sans"/>
                <a:sym typeface="Open Sans"/>
              </a:rPr>
              <a:t>Fremtidens styrerom</a:t>
            </a:r>
            <a:endParaRPr sz="3200" b="1" i="0" u="none" strike="noStrike" cap="none">
              <a:solidFill>
                <a:srgbClr val="F57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600" y="2248756"/>
            <a:ext cx="12682621" cy="4998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1168950" y="1267725"/>
            <a:ext cx="111468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6000"/>
              <a:buFont typeface="Open Sans"/>
              <a:buNone/>
            </a:pPr>
            <a:endParaRPr sz="5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0556" y="2908154"/>
            <a:ext cx="9492909" cy="744571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/>
          <p:nvPr/>
        </p:nvSpPr>
        <p:spPr>
          <a:xfrm>
            <a:off x="1550116" y="1370621"/>
            <a:ext cx="98376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60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Hvorfor Orgbrain?</a:t>
            </a:r>
            <a:endParaRPr/>
          </a:p>
        </p:txBody>
      </p:sp>
      <p:pic>
        <p:nvPicPr>
          <p:cNvPr id="38" name="Google Shape;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0130" y="2583521"/>
            <a:ext cx="666750" cy="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2"/>
          <p:cNvSpPr txBox="1"/>
          <p:nvPr/>
        </p:nvSpPr>
        <p:spPr>
          <a:xfrm>
            <a:off x="12804775" y="10857298"/>
            <a:ext cx="10974906" cy="94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o-NO" sz="2600" b="0" i="1" u="none" strike="noStrike" cap="none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Vi bidrar til å profesjonalisere og effektivisere styrearbeidet, ledergruppens møter og styringsgruppenes prosjektoppfølging.  </a:t>
            </a:r>
            <a:endParaRPr/>
          </a:p>
        </p:txBody>
      </p:sp>
      <p:sp>
        <p:nvSpPr>
          <p:cNvPr id="40" name="Google Shape;40;p12"/>
          <p:cNvSpPr txBox="1"/>
          <p:nvPr/>
        </p:nvSpPr>
        <p:spPr>
          <a:xfrm>
            <a:off x="1549948" y="3093484"/>
            <a:ext cx="10271400" cy="8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50" rIns="91450" bIns="91450" anchor="t" anchorCtr="0">
            <a:noAutofit/>
          </a:bodyPr>
          <a:lstStyle/>
          <a:p>
            <a:pPr marL="457200" marR="0" lvl="0" indent="-393700" algn="l" rtl="0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rgbClr val="53585F"/>
              </a:buClr>
              <a:buSzPts val="2600"/>
              <a:buFont typeface="Open Sans"/>
              <a:buChar char="●"/>
            </a:pPr>
            <a:r>
              <a:rPr lang="no-NO" sz="2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Vi gjør det enklere og sikrere å sitte i styrer - et trygt valg</a:t>
            </a:r>
            <a:endParaRPr/>
          </a:p>
          <a:p>
            <a:pPr marL="457200" marR="0" lvl="0" indent="-393700" algn="l" rtl="0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rgbClr val="53585F"/>
              </a:buClr>
              <a:buSzPts val="2600"/>
              <a:buFont typeface="Open Sans"/>
              <a:buChar char="●"/>
            </a:pPr>
            <a:r>
              <a:rPr lang="no-NO" sz="2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Tradisjonelle styreportaler tilbyr verktøy for å håndtere lagring eller enkelte oppgaver. Orgbrain skiller seg ut ved at vi i tillegg effektiviserer styrearbeidet gjennom brukervennlig og moderne teknologi</a:t>
            </a:r>
            <a:endParaRPr/>
          </a:p>
          <a:p>
            <a:pPr marL="457200" marR="0" lvl="0" indent="-393700" algn="l" rtl="0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rgbClr val="53585F"/>
              </a:buClr>
              <a:buSzPts val="2600"/>
              <a:buFont typeface="Open Sans"/>
              <a:buChar char="●"/>
            </a:pPr>
            <a:r>
              <a:rPr lang="no-NO" sz="2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Løsningen inneholder alt styret trenger på ett sted (video, chat, digital signering, avholdelse av styremøter, digital </a:t>
            </a:r>
            <a:r>
              <a:rPr lang="no-NO" sz="260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avstemning</a:t>
            </a:r>
            <a:r>
              <a:rPr lang="no-NO" sz="2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no-NO" sz="260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årsmøter</a:t>
            </a:r>
            <a:r>
              <a:rPr lang="no-NO" sz="2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, lagring av dokumenter, rapportering og juridisk bistand)</a:t>
            </a:r>
            <a:endParaRPr/>
          </a:p>
          <a:p>
            <a:pPr marL="457200" marR="0" lvl="0" indent="-393700" algn="l" rtl="0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rgbClr val="53585F"/>
              </a:buClr>
              <a:buSzPts val="2600"/>
              <a:buFont typeface="Open Sans"/>
              <a:buChar char="●"/>
            </a:pPr>
            <a:r>
              <a:rPr lang="no-NO" sz="2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Fokus på veiledning og kompetanse - hjelper administrasjonen og styrene å overholde sine juridiske forpliktelser </a:t>
            </a:r>
            <a:endParaRPr/>
          </a:p>
          <a:p>
            <a:pPr marL="457200" marR="0" lvl="0" indent="-393700" algn="l" rtl="0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rgbClr val="53585F"/>
              </a:buClr>
              <a:buSzPts val="2600"/>
              <a:buFont typeface="Open Sans"/>
              <a:buChar char="●"/>
            </a:pPr>
            <a:r>
              <a:rPr lang="no-NO" sz="2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Prisgunstig -&gt; mye for pengene</a:t>
            </a:r>
            <a:endParaRPr/>
          </a:p>
          <a:p>
            <a:pPr marL="457200" marR="0" lvl="0" indent="-393700" algn="l" rtl="0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rgbClr val="53585F"/>
              </a:buClr>
              <a:buSzPts val="2600"/>
              <a:buFont typeface="Open Sans"/>
              <a:buChar char="●"/>
            </a:pPr>
            <a:r>
              <a:rPr lang="no-NO" sz="26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Support i toppklasse - både digitalt og personlig</a:t>
            </a:r>
            <a:endParaRPr sz="2600" b="0" i="0" u="none" strike="noStrike" cap="none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/>
          <p:nvPr/>
        </p:nvSpPr>
        <p:spPr>
          <a:xfrm>
            <a:off x="11539947" y="778200"/>
            <a:ext cx="11472971" cy="11746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3"/>
          <p:cNvSpPr txBox="1"/>
          <p:nvPr/>
        </p:nvSpPr>
        <p:spPr>
          <a:xfrm>
            <a:off x="1534921" y="3201090"/>
            <a:ext cx="8913614" cy="943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o-NO" sz="2600" b="1" i="0" u="none" strike="noStrike" cap="none" dirty="0">
                <a:solidFill>
                  <a:srgbClr val="0097A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Orgbrain tilbyr en styreportal som gir:</a:t>
            </a:r>
            <a:endParaRPr sz="2600" b="1" i="0" u="none" strike="noStrike" cap="none" dirty="0">
              <a:solidFill>
                <a:srgbClr val="0097A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65100" marR="0" lvl="0" indent="-4572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900"/>
              <a:buFont typeface="Arial"/>
              <a:buChar char="•"/>
            </a:pPr>
            <a:r>
              <a:rPr lang="no-NO" sz="2600" b="0" i="0" u="none" strike="noStrike" cap="none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enkel og sikker tilgang til styredokumenter</a:t>
            </a:r>
            <a:endParaRPr sz="26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5100" marR="0" lvl="0" indent="-4572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900"/>
              <a:buFont typeface="Arial"/>
              <a:buChar char="•"/>
            </a:pPr>
            <a:r>
              <a:rPr lang="no-NO" sz="2600" b="0" i="0" u="none" strike="noStrike" cap="none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enklere avholdelse av styremøter og </a:t>
            </a:r>
            <a:r>
              <a:rPr lang="no-NO" sz="2600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årsmøter</a:t>
            </a:r>
            <a:endParaRPr dirty="0"/>
          </a:p>
          <a:p>
            <a:pPr marL="465100" marR="0" lvl="0" indent="-4572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900"/>
              <a:buFont typeface="Arial"/>
              <a:buChar char="•"/>
            </a:pPr>
            <a:r>
              <a:rPr lang="no-NO" sz="2600" b="0" i="0" u="none" strike="noStrike" cap="none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effektiviseringsgevinster for administrasjon og styret </a:t>
            </a:r>
            <a:endParaRPr sz="26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5100" marR="0" lvl="0" indent="-4572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900"/>
              <a:buFont typeface="Arial"/>
              <a:buChar char="•"/>
            </a:pPr>
            <a:r>
              <a:rPr lang="no-NO" sz="2600" b="0" i="0" u="none" strike="noStrike" cap="none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styrene hjelp til å overholde sine juridiske forpliktelser</a:t>
            </a:r>
            <a:endParaRPr sz="26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5100" marR="0" lvl="0" indent="-4572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900"/>
              <a:buFont typeface="Arial"/>
              <a:buChar char="•"/>
            </a:pPr>
            <a:r>
              <a:rPr lang="no-NO" sz="2600" b="0" i="0" u="none" strike="noStrike" cap="none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økt kvalitet i styrearbeidet</a:t>
            </a:r>
            <a:endParaRPr sz="26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5100" marR="0" lvl="0" indent="-4572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900"/>
              <a:buFont typeface="Arial"/>
              <a:buChar char="•"/>
            </a:pPr>
            <a:r>
              <a:rPr lang="no-NO" sz="2600" b="0" i="0" u="none" strike="noStrike" cap="none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økt kompetanse i styrene</a:t>
            </a:r>
            <a:endParaRPr sz="26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6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o-NO" sz="2600" b="0" i="0" u="none" strike="noStrike" cap="none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Styreportalen inneholder en digital styreskole som gir grunnleggende opplæring i styrearbeid. Styreskolen finnes også som et frittstående kurs. Ved bestått eksamen utstedes det et autorisasjonsbevis fra </a:t>
            </a:r>
            <a:r>
              <a:rPr lang="no-NO" sz="2600" b="0" i="1" u="sng" strike="noStrike" cap="none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Foreningen for bedre styrearbeid</a:t>
            </a:r>
            <a:endParaRPr sz="2600" b="0" i="1" u="none" strike="noStrike" cap="none" dirty="0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o-NO" sz="2600" b="0" i="0" u="none" strike="noStrike" cap="none" dirty="0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Link til mer utfyllende funksjonalitetsbeskrivelse</a:t>
            </a:r>
            <a:endParaRPr sz="26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" name="Google Shape;47;p13"/>
          <p:cNvGraphicFramePr/>
          <p:nvPr/>
        </p:nvGraphicFramePr>
        <p:xfrm>
          <a:off x="12157836" y="1978955"/>
          <a:ext cx="10306425" cy="10288102"/>
        </p:xfrm>
        <a:graphic>
          <a:graphicData uri="http://schemas.openxmlformats.org/drawingml/2006/table">
            <a:tbl>
              <a:tblPr>
                <a:noFill/>
                <a:tableStyleId>{03408F06-13FE-4DAC-A2AA-A956EF69EA6C}</a:tableStyleId>
              </a:tblPr>
              <a:tblGrid>
                <a:gridCol w="28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Enkel &amp; sikker tilgang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137750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Brukerne har sikker tilgang fra både PC, nettbrett og smarttelefoner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137750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Skybasert løsning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Løsningen er alltid tilgjengelig direkte fra nettleseren	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Sikker lagring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Dokumenter og e-poster lagres sikkert og kryptert i Norge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Elektronisk signering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Protokoller/dokumenter kan signeres med Orgbrain eSign eller BanklD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Digital stemmegiving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Deltakerne kan stemme digitalt på styremøter/generalforsamlinger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Videokonferanse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Hvert møte får automatisk tildelt egen videokonferanselenke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Kalenderfunksjon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137750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Møteinnkalling og årsplan har kalenderintegrasjon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137750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Årsplan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Forslag til årsplan/årshjul med agendaforslag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Notater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Enkelt å legge inn både egne og felles notater per møte/protokoll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Styreprotokoll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Automatisk forslag til styreprotokoll ut fra møteagenda, 80% ferdig.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Oppfølging av vedtak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Aksjonspunkter kan ha oppfølgingsansvarlig og tidsfrist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Agendabibliotek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Stort agendabibliotek med lovhenvisninger og juridiske hjelpetekster.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Aksjonær modul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Beregner reelle rettighetshavere, støtter emisjoner og transaksjoner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Sikker meldingsfunksjon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137750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Trygt å sende meldinger fra selskapet til styret og aksjonærene.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137750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Orgbrain Academy</a:t>
                      </a:r>
                      <a:endParaRPr/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Bla. </a:t>
                      </a: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Autorisasjonskurs i styrearbeid med eksamen/kursbevis. Oppslagsverk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Undergrupper</a:t>
                      </a:r>
                      <a:endParaRPr/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Gir ledergrupper, prosjekter og underavdelinger egen portal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Generalforsamling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137750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Rikholdig modul for håndtering av digitale/hybride generalforsamlinger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137750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Datarom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Løsning for sikker lagring og deling av dokumenter, samt e-signering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b="1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Spørreskjema</a:t>
                      </a:r>
                      <a:endParaRPr sz="1700" b="1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no-NO" sz="1700" u="none" strike="noStrike" cap="none">
                          <a:solidFill>
                            <a:srgbClr val="53585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Funksjon for styreevaluering og evaluering av daglig leder</a:t>
                      </a:r>
                      <a:endParaRPr sz="1700" u="none" strike="noStrike" cap="none">
                        <a:solidFill>
                          <a:srgbClr val="53585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6750" marR="106750" marT="68875" marB="68875" anchor="ctr">
                    <a:lnL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B3B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8" name="Google Shape;48;p13"/>
          <p:cNvSpPr txBox="1"/>
          <p:nvPr/>
        </p:nvSpPr>
        <p:spPr>
          <a:xfrm>
            <a:off x="12013584" y="1191600"/>
            <a:ext cx="9620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o-NO" sz="2400" b="1" i="0" u="none" strike="noStrike" cap="none">
                <a:solidFill>
                  <a:srgbClr val="F57C00"/>
                </a:solidFill>
                <a:latin typeface="Open Sans"/>
                <a:ea typeface="Open Sans"/>
                <a:cs typeface="Open Sans"/>
                <a:sym typeface="Open Sans"/>
              </a:rPr>
              <a:t>Sentral funksjonalitet</a:t>
            </a:r>
            <a:endParaRPr sz="2400" b="1" i="0" u="none" strike="noStrike" cap="none">
              <a:solidFill>
                <a:srgbClr val="F57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1534921" y="1367535"/>
            <a:ext cx="98376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6000" b="0" i="0" u="none" strike="noStrike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Orgbrain styreportal</a:t>
            </a:r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4935" y="2580435"/>
            <a:ext cx="666750" cy="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8217800" y="3502675"/>
            <a:ext cx="6765300" cy="7847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1549947" y="1343925"/>
            <a:ext cx="215883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5100" b="1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Pristilbud, styreportal </a:t>
            </a:r>
            <a:endParaRPr sz="5100" b="1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700" b="1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rPr>
              <a:t>inkl. styreevaluering, digitale årsmøter, maldatabase, digital avstemning og styreskolen.</a:t>
            </a:r>
            <a:endParaRPr sz="3700" b="1" i="0" u="none" strike="noStrike" cap="none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962" y="2556825"/>
            <a:ext cx="666750" cy="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3529150" y="4311300"/>
            <a:ext cx="109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1549950" y="2623500"/>
            <a:ext cx="20063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300" b="1">
                <a:solidFill>
                  <a:srgbClr val="F57C00"/>
                </a:solidFill>
              </a:rPr>
              <a:t>LOKALAVDELINGER AV E-SPORTSFORBUNDET</a:t>
            </a:r>
            <a:endParaRPr sz="2300" b="1">
              <a:solidFill>
                <a:srgbClr val="F57C00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792900" y="10511150"/>
            <a:ext cx="558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9366550" y="9964700"/>
            <a:ext cx="4807200" cy="11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Billigste pris hos Orgbrain er 4.788,-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SPESIALPRIS FOR NESF LOKALLAG,     15%:  4.070 KR. PR. ÅR.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8794275" y="6739550"/>
            <a:ext cx="5723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o-NO" sz="1700">
                <a:solidFill>
                  <a:srgbClr val="58585F"/>
                </a:solidFill>
                <a:latin typeface="Open Sans"/>
                <a:ea typeface="Open Sans"/>
                <a:cs typeface="Open Sans"/>
                <a:sym typeface="Open Sans"/>
              </a:rPr>
              <a:t>Funksjonalitet som informert, og mye mer. Se side 3 for nærmere informasjon.</a:t>
            </a:r>
            <a:r>
              <a:rPr lang="no-NO" sz="1800">
                <a:solidFill>
                  <a:srgbClr val="58585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5814425" y="10511150"/>
            <a:ext cx="562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9194875" y="3815300"/>
            <a:ext cx="516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rgbClr val="F57C00"/>
                </a:solidFill>
              </a:rPr>
              <a:t>NESF, LOKALLAG</a:t>
            </a:r>
            <a:endParaRPr sz="1600"/>
          </a:p>
        </p:txBody>
      </p:sp>
      <p:sp>
        <p:nvSpPr>
          <p:cNvPr id="65" name="Google Shape;65;p14"/>
          <p:cNvSpPr txBox="1"/>
          <p:nvPr/>
        </p:nvSpPr>
        <p:spPr>
          <a:xfrm>
            <a:off x="8822500" y="5221200"/>
            <a:ext cx="5723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549950" y="12099925"/>
            <a:ext cx="21588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-NO" sz="2000" dirty="0">
                <a:solidFill>
                  <a:schemeClr val="dk1"/>
                </a:solidFill>
              </a:rPr>
              <a:t>betydelig rabattert pris for lokallag, 15%. Faktisk antall styremedlemmer har ikke betydning for pris. 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Egendefinert 2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53575E"/>
      </a:hlink>
      <a:folHlink>
        <a:srgbClr val="53575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C05D3EA9FCE4A8293EB9250CCEEEC" ma:contentTypeVersion="17" ma:contentTypeDescription="Create a new document." ma:contentTypeScope="" ma:versionID="5e380e60d34b2c064c213bca2b1fd596">
  <xsd:schema xmlns:xsd="http://www.w3.org/2001/XMLSchema" xmlns:xs="http://www.w3.org/2001/XMLSchema" xmlns:p="http://schemas.microsoft.com/office/2006/metadata/properties" xmlns:ns2="ef5fe233-b207-4965-a28a-cc3c991ffa60" xmlns:ns3="cf66acfd-580a-4785-be9b-0604cf566aed" targetNamespace="http://schemas.microsoft.com/office/2006/metadata/properties" ma:root="true" ma:fieldsID="82c9ef3879427d3a453da4dc5ca2e86c" ns2:_="" ns3:_="">
    <xsd:import namespace="ef5fe233-b207-4965-a28a-cc3c991ffa60"/>
    <xsd:import namespace="cf66acfd-580a-4785-be9b-0604cf566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fe233-b207-4965-a28a-cc3c991ff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20deb0a-94eb-4535-a04d-10dd993332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6acfd-580a-4785-be9b-0604cf566ae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693cae8-2928-493a-a0f7-523c01fb4903}" ma:internalName="TaxCatchAll" ma:showField="CatchAllData" ma:web="cf66acfd-580a-4785-be9b-0604cf566a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5fe233-b207-4965-a28a-cc3c991ffa60">
      <Terms xmlns="http://schemas.microsoft.com/office/infopath/2007/PartnerControls"/>
    </lcf76f155ced4ddcb4097134ff3c332f>
    <TaxCatchAll xmlns="cf66acfd-580a-4785-be9b-0604cf566aed" xsi:nil="true"/>
  </documentManagement>
</p:properties>
</file>

<file path=customXml/itemProps1.xml><?xml version="1.0" encoding="utf-8"?>
<ds:datastoreItem xmlns:ds="http://schemas.openxmlformats.org/officeDocument/2006/customXml" ds:itemID="{875E9C53-408A-4FDF-8B24-42B4CB16A009}"/>
</file>

<file path=customXml/itemProps2.xml><?xml version="1.0" encoding="utf-8"?>
<ds:datastoreItem xmlns:ds="http://schemas.openxmlformats.org/officeDocument/2006/customXml" ds:itemID="{1C601734-8010-4AAC-AB30-F3509001FFFD}"/>
</file>

<file path=customXml/itemProps3.xml><?xml version="1.0" encoding="utf-8"?>
<ds:datastoreItem xmlns:ds="http://schemas.openxmlformats.org/officeDocument/2006/customXml" ds:itemID="{44F1BF3F-DE9E-44CE-B535-EB286BD8D3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Egendefinert</PresentationFormat>
  <Paragraphs>71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Open Sans SemiBold</vt:lpstr>
      <vt:lpstr>Helvetica Neue Light</vt:lpstr>
      <vt:lpstr>Helvetica Neue</vt:lpstr>
      <vt:lpstr>Open Sans</vt:lpstr>
      <vt:lpstr>White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Arjan Sydhagen Dalsøren - Metizport</dc:creator>
  <cp:lastModifiedBy>Arjan Sydhagen Dalsøren - Metizport</cp:lastModifiedBy>
  <cp:revision>1</cp:revision>
  <dcterms:modified xsi:type="dcterms:W3CDTF">2024-01-23T11:54:25Z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0x0101005EDC05D3EA9FCE4A8293EB9250CCEEEC</vt:lpwstr>
  </property>
</Properties>
</file>